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e32e7c84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e32e7c84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e32e7c84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e32e7c8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e32e7c84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e32e7c84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e32e7c84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e32e7c8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/>
        </p:nvSpPr>
        <p:spPr>
          <a:xfrm>
            <a:off x="0" y="2111050"/>
            <a:ext cx="3432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STEERING WHEEL ANGLE PREDICTION</a:t>
            </a:r>
            <a:endParaRPr b="1" sz="3000">
              <a:solidFill>
                <a:schemeClr val="lt2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1919175" y="3465550"/>
            <a:ext cx="61305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IN SELF DRIVING CARS</a:t>
            </a:r>
            <a:endParaRPr b="1" sz="3000">
              <a:solidFill>
                <a:schemeClr val="lt2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PROJECT OVERVIEW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31225"/>
            <a:ext cx="6609675" cy="30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/>
          <p:nvPr/>
        </p:nvSpPr>
        <p:spPr>
          <a:xfrm>
            <a:off x="2945738" y="4331950"/>
            <a:ext cx="3313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High level overview of the project</a:t>
            </a:r>
            <a:endParaRPr i="1"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/>
          <p:nvPr>
            <p:ph type="title"/>
          </p:nvPr>
        </p:nvSpPr>
        <p:spPr>
          <a:xfrm>
            <a:off x="1297500" y="174425"/>
            <a:ext cx="70389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CNN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175" y="700825"/>
            <a:ext cx="2962269" cy="422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27"/>
          <p:cNvCxnSpPr/>
          <p:nvPr/>
        </p:nvCxnSpPr>
        <p:spPr>
          <a:xfrm>
            <a:off x="5900225" y="1875350"/>
            <a:ext cx="9102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7"/>
          <p:cNvCxnSpPr/>
          <p:nvPr/>
        </p:nvCxnSpPr>
        <p:spPr>
          <a:xfrm>
            <a:off x="6141500" y="3739725"/>
            <a:ext cx="7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7"/>
          <p:cNvCxnSpPr/>
          <p:nvPr/>
        </p:nvCxnSpPr>
        <p:spPr>
          <a:xfrm>
            <a:off x="6810425" y="1869863"/>
            <a:ext cx="21600" cy="18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7"/>
          <p:cNvCxnSpPr/>
          <p:nvPr/>
        </p:nvCxnSpPr>
        <p:spPr>
          <a:xfrm>
            <a:off x="6810425" y="2763675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27"/>
          <p:cNvSpPr txBox="1"/>
          <p:nvPr/>
        </p:nvSpPr>
        <p:spPr>
          <a:xfrm>
            <a:off x="7216250" y="2357900"/>
            <a:ext cx="1667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 Convolutional Layers for Feature extraction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3" name="Google Shape;323;p27"/>
          <p:cNvCxnSpPr/>
          <p:nvPr/>
        </p:nvCxnSpPr>
        <p:spPr>
          <a:xfrm>
            <a:off x="5900225" y="987025"/>
            <a:ext cx="9102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7"/>
          <p:cNvCxnSpPr/>
          <p:nvPr/>
        </p:nvCxnSpPr>
        <p:spPr>
          <a:xfrm>
            <a:off x="5933300" y="1370925"/>
            <a:ext cx="9102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7"/>
          <p:cNvCxnSpPr/>
          <p:nvPr/>
        </p:nvCxnSpPr>
        <p:spPr>
          <a:xfrm>
            <a:off x="6821225" y="987225"/>
            <a:ext cx="0" cy="3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7"/>
          <p:cNvCxnSpPr/>
          <p:nvPr/>
        </p:nvCxnSpPr>
        <p:spPr>
          <a:xfrm>
            <a:off x="6821225" y="1168125"/>
            <a:ext cx="3513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27"/>
          <p:cNvSpPr txBox="1"/>
          <p:nvPr/>
        </p:nvSpPr>
        <p:spPr>
          <a:xfrm>
            <a:off x="7205275" y="1019925"/>
            <a:ext cx="16671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FCL for Classification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8" name="Google Shape;328;p27"/>
          <p:cNvCxnSpPr/>
          <p:nvPr/>
        </p:nvCxnSpPr>
        <p:spPr>
          <a:xfrm>
            <a:off x="5669925" y="4507425"/>
            <a:ext cx="14697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27"/>
          <p:cNvSpPr txBox="1"/>
          <p:nvPr/>
        </p:nvSpPr>
        <p:spPr>
          <a:xfrm>
            <a:off x="7260125" y="4255175"/>
            <a:ext cx="1469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Normalization Layer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361925" y="2045375"/>
            <a:ext cx="23469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 layered Convolutional Neural Network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2566800" y="1292550"/>
            <a:ext cx="4010400" cy="25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TEAM A11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KIRAN U KAMATH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DHANUSH B RAJ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MEGHANA GS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PRAJWAL T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title"/>
          </p:nvPr>
        </p:nvSpPr>
        <p:spPr>
          <a:xfrm>
            <a:off x="2259750" y="2109150"/>
            <a:ext cx="46245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517200" y="3083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INTRODUCTION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780300" y="1237500"/>
            <a:ext cx="76932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-&gt; Based on the latest statistics, the reason for major fatal road       accident were due to over speeding, driver fatigue and other distractions etc.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-&gt; These problems can be overcome with the help of autonomous cars. 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-&gt; As the cars become more automated, road fatalities can be controlled.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-&gt; With the application of Deep Learning(CNN), cars can drive autonomously without the human intervention.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PROJECT </a:t>
            </a:r>
            <a:r>
              <a:rPr b="1" lang="en-GB">
                <a:solidFill>
                  <a:schemeClr val="lt2"/>
                </a:solidFill>
              </a:rPr>
              <a:t>OBJECTIVE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42675" y="1381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-&gt; While building an autonomous cars,  these are some of the factors to be considered,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        &gt; Steering Wheel Angle</a:t>
            </a:r>
            <a:br>
              <a:rPr lang="en-GB" sz="1800">
                <a:latin typeface="Nunito"/>
                <a:ea typeface="Nunito"/>
                <a:cs typeface="Nunito"/>
                <a:sym typeface="Nunito"/>
              </a:rPr>
            </a:b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	&gt; Acceleration system</a:t>
            </a:r>
            <a:br>
              <a:rPr lang="en-GB" sz="1800">
                <a:latin typeface="Nunito"/>
                <a:ea typeface="Nunito"/>
                <a:cs typeface="Nunito"/>
                <a:sym typeface="Nunito"/>
              </a:rPr>
            </a:b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        &gt; Braking system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-&gt; Our primary objective is about predicting the steering wheel angle of the car.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SOFTWARE AND HARDWARE REQUIREMENTS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829050" y="1664200"/>
            <a:ext cx="39867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SOFTWARE REQUIREMENTS</a:t>
            </a:r>
            <a:endParaRPr b="1" sz="1600" u="sng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OS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: GNU/Linux, Windows 10,8.1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Programming </a:t>
            </a:r>
            <a:endParaRPr b="1" sz="1600" u="sng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Language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       :  Python3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Framework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     : Pytorch/ TensorFlow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Training </a:t>
            </a:r>
            <a:endParaRPr b="1" sz="1600" u="sng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Platform 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        : Google Colabs/ 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Kaggle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               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5077950" y="1664200"/>
            <a:ext cx="35235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HARDWARE</a:t>
            </a: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REQUIREMENTS</a:t>
            </a:r>
            <a:endParaRPr b="1" sz="1600" u="sng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GPU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: 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12GB NVIDIA Tesla K80 </a:t>
            </a: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GPU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Processor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: Intel Core i5-7200U (7th Gen)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Ram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: 8GB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Memory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: 1TB HDD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WORKFLOW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500" y="888450"/>
            <a:ext cx="5266999" cy="395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297500" y="393750"/>
            <a:ext cx="7566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DATA GENERATION USING A SIMULATOR 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175" y="1158150"/>
            <a:ext cx="5469475" cy="3121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22"/>
          <p:cNvCxnSpPr/>
          <p:nvPr/>
        </p:nvCxnSpPr>
        <p:spPr>
          <a:xfrm flipH="1" rot="10800000">
            <a:off x="5766825" y="2170300"/>
            <a:ext cx="1633800" cy="5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2"/>
          <p:cNvSpPr txBox="1"/>
          <p:nvPr/>
        </p:nvSpPr>
        <p:spPr>
          <a:xfrm>
            <a:off x="7400625" y="1783850"/>
            <a:ext cx="15267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Dataset generated by manual driving.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4" name="Google Shape;264;p22"/>
          <p:cNvCxnSpPr/>
          <p:nvPr/>
        </p:nvCxnSpPr>
        <p:spPr>
          <a:xfrm flipH="1">
            <a:off x="1513375" y="3213325"/>
            <a:ext cx="1612200" cy="4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2"/>
          <p:cNvSpPr txBox="1"/>
          <p:nvPr/>
        </p:nvSpPr>
        <p:spPr>
          <a:xfrm>
            <a:off x="208375" y="3312000"/>
            <a:ext cx="16338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Car driven without human intervention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6" name="Google Shape;266;p22"/>
          <p:cNvCxnSpPr/>
          <p:nvPr/>
        </p:nvCxnSpPr>
        <p:spPr>
          <a:xfrm flipH="1">
            <a:off x="2972025" y="4057775"/>
            <a:ext cx="5703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2"/>
          <p:cNvCxnSpPr/>
          <p:nvPr/>
        </p:nvCxnSpPr>
        <p:spPr>
          <a:xfrm>
            <a:off x="5242200" y="3991975"/>
            <a:ext cx="58140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2"/>
          <p:cNvSpPr txBox="1"/>
          <p:nvPr/>
        </p:nvSpPr>
        <p:spPr>
          <a:xfrm>
            <a:off x="2015625" y="4364850"/>
            <a:ext cx="1526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Medium Level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5362850" y="4364850"/>
            <a:ext cx="1338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Hard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Level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100100" y="153525"/>
            <a:ext cx="74211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TWO VARIANTS OF DATA GENERATION</a:t>
            </a:r>
            <a:r>
              <a:rPr lang="en-GB"/>
              <a:t> </a:t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6650"/>
            <a:ext cx="4419600" cy="38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1306650"/>
            <a:ext cx="4724400" cy="37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1447625" y="802050"/>
            <a:ext cx="1217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MEDIUM</a:t>
            </a:r>
            <a:endParaRPr i="1"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5975700" y="802050"/>
            <a:ext cx="1612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HARD</a:t>
            </a:r>
            <a:endParaRPr i="1"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1401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GENERATED DATASET</a:t>
            </a:r>
            <a:r>
              <a:rPr lang="en-GB"/>
              <a:t> </a:t>
            </a:r>
            <a:endParaRPr/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1050"/>
            <a:ext cx="8839200" cy="296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24"/>
          <p:cNvCxnSpPr/>
          <p:nvPr/>
        </p:nvCxnSpPr>
        <p:spPr>
          <a:xfrm flipH="1">
            <a:off x="1151475" y="3613650"/>
            <a:ext cx="647100" cy="5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4"/>
          <p:cNvCxnSpPr/>
          <p:nvPr/>
        </p:nvCxnSpPr>
        <p:spPr>
          <a:xfrm flipH="1">
            <a:off x="4990000" y="3586200"/>
            <a:ext cx="219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4"/>
          <p:cNvCxnSpPr/>
          <p:nvPr/>
        </p:nvCxnSpPr>
        <p:spPr>
          <a:xfrm>
            <a:off x="7457525" y="3641025"/>
            <a:ext cx="636000" cy="4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24"/>
          <p:cNvSpPr txBox="1"/>
          <p:nvPr/>
        </p:nvSpPr>
        <p:spPr>
          <a:xfrm>
            <a:off x="592125" y="4090725"/>
            <a:ext cx="1765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Path of Center camera image.</a:t>
            </a:r>
            <a:endParaRPr b="1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4118050" y="4090725"/>
            <a:ext cx="1765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Path of left camera image.</a:t>
            </a:r>
            <a:endParaRPr b="1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7323575" y="4090725"/>
            <a:ext cx="1765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Path of right camera image.</a:t>
            </a:r>
            <a:endParaRPr b="1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GENERATED DATASET CONTD.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515350" cy="257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5"/>
          <p:cNvCxnSpPr/>
          <p:nvPr/>
        </p:nvCxnSpPr>
        <p:spPr>
          <a:xfrm flipH="1">
            <a:off x="526550" y="3991975"/>
            <a:ext cx="482400" cy="28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5"/>
          <p:cNvCxnSpPr/>
          <p:nvPr/>
        </p:nvCxnSpPr>
        <p:spPr>
          <a:xfrm>
            <a:off x="2335950" y="3937125"/>
            <a:ext cx="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5"/>
          <p:cNvCxnSpPr/>
          <p:nvPr/>
        </p:nvCxnSpPr>
        <p:spPr>
          <a:xfrm>
            <a:off x="3147525" y="4002925"/>
            <a:ext cx="142500" cy="3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5"/>
          <p:cNvCxnSpPr/>
          <p:nvPr/>
        </p:nvCxnSpPr>
        <p:spPr>
          <a:xfrm>
            <a:off x="4189375" y="3915200"/>
            <a:ext cx="47160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25"/>
          <p:cNvSpPr txBox="1"/>
          <p:nvPr/>
        </p:nvSpPr>
        <p:spPr>
          <a:xfrm>
            <a:off x="175475" y="4342925"/>
            <a:ext cx="1122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Reduced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Steering angle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787625" y="4386775"/>
            <a:ext cx="943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Throttle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3103650" y="4332000"/>
            <a:ext cx="9432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Brake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4572000" y="4188250"/>
            <a:ext cx="1557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Speed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